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notesMasterIdLst>
    <p:notesMasterId r:id="rId22"/>
  </p:notesMasterIdLst>
  <p:sldIdLst>
    <p:sldId id="525" r:id="rId2"/>
    <p:sldId id="526" r:id="rId3"/>
    <p:sldId id="651" r:id="rId4"/>
    <p:sldId id="652" r:id="rId5"/>
    <p:sldId id="635" r:id="rId6"/>
    <p:sldId id="653" r:id="rId7"/>
    <p:sldId id="639" r:id="rId8"/>
    <p:sldId id="627" r:id="rId9"/>
    <p:sldId id="660" r:id="rId10"/>
    <p:sldId id="654" r:id="rId11"/>
    <p:sldId id="655" r:id="rId12"/>
    <p:sldId id="662" r:id="rId13"/>
    <p:sldId id="661" r:id="rId14"/>
    <p:sldId id="663" r:id="rId15"/>
    <p:sldId id="656" r:id="rId16"/>
    <p:sldId id="657" r:id="rId17"/>
    <p:sldId id="664" r:id="rId18"/>
    <p:sldId id="658" r:id="rId19"/>
    <p:sldId id="659" r:id="rId20"/>
    <p:sldId id="32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ad" initials="A" lastIdx="1" clrIdx="0">
    <p:extLst>
      <p:ext uri="{19B8F6BF-5375-455C-9EA6-DF929625EA0E}">
        <p15:presenceInfo xmlns:p15="http://schemas.microsoft.com/office/powerpoint/2012/main" userId="Asad" providerId="None"/>
      </p:ext>
    </p:extLst>
  </p:cmAuthor>
  <p:cmAuthor id="2" name="MUHAMMAD ASAD" initials="MA" lastIdx="2" clrIdx="1">
    <p:extLst>
      <p:ext uri="{19B8F6BF-5375-455C-9EA6-DF929625EA0E}">
        <p15:presenceInfo xmlns:p15="http://schemas.microsoft.com/office/powerpoint/2012/main" userId="MUHAMMAD ASA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A079"/>
    <a:srgbClr val="D28C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002" autoAdjust="0"/>
  </p:normalViewPr>
  <p:slideViewPr>
    <p:cSldViewPr snapToGrid="0">
      <p:cViewPr varScale="1">
        <p:scale>
          <a:sx n="64" d="100"/>
          <a:sy n="64" d="100"/>
        </p:scale>
        <p:origin x="97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0070C-3A74-4D6A-A611-C1D10F811A9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2513F1-E650-4010-9EE1-2A04A72B86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236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2513F1-E650-4010-9EE1-2A04A72B863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61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421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50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242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70339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66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5269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842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311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17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8627" y="0"/>
            <a:ext cx="2293373" cy="1793966"/>
          </a:xfrm>
        </p:spPr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F0E2D8-4058-440F-A0E4-461AC8E86FF6}"/>
              </a:ext>
            </a:extLst>
          </p:cNvPr>
          <p:cNvSpPr/>
          <p:nvPr userDrawn="1"/>
        </p:nvSpPr>
        <p:spPr>
          <a:xfrm>
            <a:off x="10651919" y="-92075"/>
            <a:ext cx="1540081" cy="1356205"/>
          </a:xfrm>
          <a:prstGeom prst="rect">
            <a:avLst/>
          </a:prstGeom>
          <a:blipFill dpi="0" rotWithShape="1">
            <a:blip r:embed="rId2" cstate="print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560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468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840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276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00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863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11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18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C37FF-DFB4-4221-B525-F1005A913BEE}" type="datetimeFigureOut">
              <a:rPr lang="en-US" smtClean="0"/>
              <a:pPr/>
              <a:t>4/18/2022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C160B-9807-445B-9A28-74C5A158A6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8168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mailto:asadali@uosahiwal.edu.pk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10CB4-B954-47A7-BB71-121A9E043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736324"/>
            <a:ext cx="10353762" cy="538535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  <a:t>Marketing</a:t>
            </a:r>
            <a:br>
              <a:rPr lang="en-US" dirty="0"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</a:br>
            <a:br>
              <a:rPr lang="en-US" dirty="0"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</a:br>
            <a:br>
              <a:rPr lang="en-US" dirty="0">
                <a:solidFill>
                  <a:srgbClr val="FFFF00"/>
                </a:solidFill>
                <a:effectLst/>
                <a:latin typeface="Arial Black" panose="020B0A04020102020204" pitchFamily="34" charset="0"/>
              </a:rPr>
            </a:br>
            <a:r>
              <a:rPr lang="en-US" sz="3200" dirty="0"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  <a:t>Lecture # 11</a:t>
            </a:r>
            <a:br>
              <a:rPr lang="en-US" sz="3200" dirty="0"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</a:br>
            <a:br>
              <a:rPr lang="en-US" sz="3200" dirty="0"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</a:br>
            <a:br>
              <a:rPr lang="en-US" sz="3200" dirty="0">
                <a:solidFill>
                  <a:srgbClr val="FF0000"/>
                </a:solidFill>
                <a:effectLst/>
                <a:latin typeface="Arial Black" panose="020B0A04020102020204" pitchFamily="34" charset="0"/>
              </a:rPr>
            </a:br>
            <a:r>
              <a:rPr lang="en-US" sz="2200" dirty="0">
                <a:effectLst/>
                <a:latin typeface="Arial Black" panose="020B0A04020102020204" pitchFamily="34" charset="0"/>
              </a:rPr>
              <a:t>Muhammad asad</a:t>
            </a:r>
            <a:br>
              <a:rPr lang="en-US" sz="2200" dirty="0">
                <a:effectLst/>
                <a:latin typeface="Arial Black" panose="020B0A04020102020204" pitchFamily="34" charset="0"/>
              </a:rPr>
            </a:br>
            <a:br>
              <a:rPr lang="en-US" sz="2200" dirty="0">
                <a:effectLst/>
                <a:latin typeface="Arial Black" panose="020B0A04020102020204" pitchFamily="34" charset="0"/>
              </a:rPr>
            </a:br>
            <a:r>
              <a:rPr lang="en-US" sz="2200" dirty="0">
                <a:effectLst/>
                <a:latin typeface="Arial Black" panose="020B0A04020102020204" pitchFamily="34" charset="0"/>
              </a:rPr>
              <a:t>Instructor </a:t>
            </a:r>
            <a:br>
              <a:rPr lang="en-US" sz="2200" dirty="0">
                <a:effectLst/>
                <a:latin typeface="Arial Black" panose="020B0A04020102020204" pitchFamily="34" charset="0"/>
              </a:rPr>
            </a:br>
            <a:br>
              <a:rPr lang="en-US" sz="1200" dirty="0">
                <a:effectLst/>
                <a:latin typeface="Arial Black" panose="020B0A04020102020204" pitchFamily="34" charset="0"/>
              </a:rPr>
            </a:br>
            <a:r>
              <a:rPr lang="en-US" sz="2200" dirty="0">
                <a:effectLst/>
                <a:latin typeface="Arial Black" panose="020B0A04020102020204" pitchFamily="34" charset="0"/>
              </a:rPr>
              <a:t>department of computer science </a:t>
            </a:r>
            <a:endParaRPr lang="en-US" sz="2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56674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581" y="401498"/>
            <a:ext cx="11272838" cy="60264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000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2: INNOVATION AND UNIQUENESS</a:t>
            </a:r>
          </a:p>
          <a:p>
            <a:pPr marL="0" indent="0" algn="just">
              <a:buNone/>
            </a:pPr>
            <a:endParaRPr lang="en-US" sz="1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Many brands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focus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on providing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innovation and uniqueness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--- If you can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bring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something new and attractive --- You can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charge higher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prices and people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will pay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it happily.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1000" b="1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Example</a:t>
            </a:r>
          </a:p>
          <a:p>
            <a:pPr marL="0" indent="0" algn="just">
              <a:buNone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 would be a better example of innovation than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Apple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? --- The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electronics industry’s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juggernaut has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captured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massive global market just ---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Because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its mind-blowing and surreal innovations.</a:t>
            </a:r>
            <a:endParaRPr lang="en-US" sz="1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600" b="1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05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4355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813" y="415786"/>
            <a:ext cx="10976373" cy="60264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600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000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3: PRICE OF A PRODUCT OR SERVICE</a:t>
            </a:r>
          </a:p>
          <a:p>
            <a:pPr marL="0" indent="0" algn="just">
              <a:buNone/>
            </a:pPr>
            <a:endParaRPr lang="en-US" sz="1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When a brand is not enriched with innovation or superior quality --- then ---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Pricing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an excellent option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challenge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your competitors --- Whether --- You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accept or not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price is still one of the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most critical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factors --- that ---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Affect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many consumer’s purchase decision.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300" b="1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Example</a:t>
            </a: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Dollar Shave Club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has proved to be a frightening for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Gillette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---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Because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they offer the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cheapest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razor unit refilling </a:t>
            </a:r>
            <a:r>
              <a:rPr lang="en-US" sz="2600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20 cents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--- While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Gillette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was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doing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it for </a:t>
            </a:r>
            <a:r>
              <a:rPr lang="en-US" sz="2600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$2 to $5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--- Due to this massive difference,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Gillette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has seen a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decreasing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market share.</a:t>
            </a:r>
            <a:endParaRPr lang="en-US" sz="1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600" b="1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05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082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E92BBC1-DDCA-4924-90B5-F2E035923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833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F51C98-55F9-4373-83B8-D13061E55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634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813" y="415786"/>
            <a:ext cx="10976373" cy="60264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600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000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4: PRODUCT DIFFERENTIATION</a:t>
            </a:r>
          </a:p>
          <a:p>
            <a:pPr marL="0" indent="0" algn="just">
              <a:buNone/>
            </a:pPr>
            <a:endParaRPr lang="en-US" sz="1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Similar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to innovation --- Product differentiation is another excellent marketing strategy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take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lead --- A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product or service can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easily kill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competition.</a:t>
            </a:r>
          </a:p>
          <a:p>
            <a:pPr marL="0" indent="0" algn="just">
              <a:buNone/>
            </a:pPr>
            <a:endParaRPr lang="en-US" sz="1200" b="1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Example</a:t>
            </a:r>
          </a:p>
          <a:p>
            <a:pPr marL="0" indent="0" algn="just">
              <a:buNone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Tesla has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revolutionized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the automobile industry with its electronic cars --- This has sidelined many economic cars such as Toyota Prius.</a:t>
            </a:r>
            <a:endParaRPr lang="en-US" sz="2600" b="1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05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512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535D46-5DFB-4629-AD40-AD222448A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545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813" y="365055"/>
            <a:ext cx="10976373" cy="612788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700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600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000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5: CUSTOMER SERVICE</a:t>
            </a:r>
          </a:p>
          <a:p>
            <a:pPr marL="0" indent="0" algn="just">
              <a:buNone/>
            </a:pPr>
            <a:endParaRPr lang="en-US" sz="1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Customer services --- 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 appropriately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managed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can create a massive and defining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 consumer’s minds --- In fact, this category is fundamental in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specific industries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such as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banking and restaurants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endParaRPr lang="en-US" sz="700" b="1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Example</a:t>
            </a: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Zappos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an American online shoe company --- Has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unique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customer service practices --- They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respond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to every single email they get ---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Even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if the email is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directly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for the company’s </a:t>
            </a:r>
            <a:r>
              <a:rPr lang="en-US" sz="2600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CEO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600" b="1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05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711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B930A1-43B1-43DB-B488-F546D73C1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8854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194" y="415786"/>
            <a:ext cx="10793612" cy="60264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500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000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6: NICHE SEGREGATION</a:t>
            </a:r>
            <a:endParaRPr lang="en-US" sz="100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niche market is a segment of a larger market ---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can be defined by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its own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unique needs, preferences, or identity ---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makes it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from the market at large.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1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Targeting a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micro-level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market segment is another super-effective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way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market positioning.</a:t>
            </a:r>
          </a:p>
          <a:p>
            <a:pPr marL="0" indent="0" algn="just">
              <a:buNone/>
            </a:pPr>
            <a:endParaRPr lang="en-US" sz="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Example</a:t>
            </a:r>
          </a:p>
          <a:p>
            <a:pPr marL="0" indent="0" algn="just">
              <a:buNone/>
            </a:pP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Within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the market for </a:t>
            </a:r>
            <a:r>
              <a:rPr lang="en-US" sz="2600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men’s shoes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are many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segments or niches --- </a:t>
            </a:r>
            <a:r>
              <a:rPr lang="en-US" sz="2600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Sports shoes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men would be a niche market --- As would shoes for </a:t>
            </a:r>
            <a:r>
              <a:rPr lang="en-US" sz="2600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male school students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 shoes for </a:t>
            </a:r>
            <a:r>
              <a:rPr lang="en-US" sz="2600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professional men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 etc. </a:t>
            </a:r>
          </a:p>
          <a:p>
            <a:pPr marL="0" indent="0" algn="just">
              <a:buNone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05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0439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813" y="172899"/>
            <a:ext cx="10976373" cy="237027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Example</a:t>
            </a: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Axe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also known as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Lynx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--- Is a famous British brand that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focuses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male grooming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products --- Such as body sprays, deodorants, and etc. for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young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males.</a:t>
            </a:r>
          </a:p>
          <a:p>
            <a:pPr marL="0" indent="0" algn="just">
              <a:buNone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600" b="1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05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A81D87-37F3-42BB-91D2-C1805B1F9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1713"/>
            <a:ext cx="12191999" cy="458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294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88B56F-67E7-4FDB-BCAC-99DDC54EA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833" y="372715"/>
            <a:ext cx="10520334" cy="54002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E9830C3-E8D0-48C9-B357-CF7E1E1C1690}"/>
              </a:ext>
            </a:extLst>
          </p:cNvPr>
          <p:cNvSpPr txBox="1">
            <a:spLocks/>
          </p:cNvSpPr>
          <p:nvPr/>
        </p:nvSpPr>
        <p:spPr>
          <a:xfrm>
            <a:off x="835833" y="455759"/>
            <a:ext cx="10520334" cy="5787886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Font typeface="Arial" panose="020B0604020202020204" pitchFamily="34" charset="0"/>
              <a:buNone/>
            </a:pPr>
            <a:endParaRPr lang="en-US" sz="2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900" indent="0" algn="ctr">
              <a:buFont typeface="Arial" panose="020B0604020202020204" pitchFamily="34" charset="0"/>
              <a:buNone/>
            </a:pPr>
            <a:endParaRPr lang="en-US" sz="2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900" indent="0" algn="just">
              <a:buFont typeface="Arial" panose="020B0604020202020204" pitchFamily="34" charset="0"/>
              <a:buNone/>
            </a:pPr>
            <a:r>
              <a:rPr lang="en-US" sz="4500" u="sng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Key Learning Point :-</a:t>
            </a:r>
          </a:p>
          <a:p>
            <a:pPr algn="just"/>
            <a:endParaRPr lang="en-US" sz="2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4000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-</a:t>
            </a:r>
            <a:r>
              <a:rPr lang="en-US" sz="2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Discussion about the market positioning</a:t>
            </a:r>
          </a:p>
          <a:p>
            <a:pPr marL="0" indent="0" algn="just">
              <a:buNone/>
            </a:pPr>
            <a:endParaRPr lang="en-US" sz="2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44416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EA09E-D415-4BE0-A35B-78651178D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322" y="414106"/>
            <a:ext cx="11105322" cy="613246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60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 algn="just">
              <a:buNone/>
            </a:pPr>
            <a:r>
              <a:rPr lang="en-US" sz="60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</a:rPr>
              <a:t> ANY QUESTION</a:t>
            </a:r>
          </a:p>
          <a:p>
            <a:pPr marL="0" indent="0" algn="just">
              <a:buNone/>
            </a:pPr>
            <a:endParaRPr lang="en-US" sz="24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4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</a:rPr>
              <a:t>You can contact me at: </a:t>
            </a:r>
            <a:r>
              <a:rPr 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  <a:hlinkClick r:id="rId2"/>
              </a:rPr>
              <a:t>asadali@uosahiwal.edu.pk</a:t>
            </a:r>
            <a:endParaRPr lang="en-US" sz="24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</a:rPr>
              <a:t>Your query will be answered within one working day.</a:t>
            </a:r>
            <a:endParaRPr lang="en-US" sz="18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0F910E-174A-4E99-A14B-F5309D3C57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440" y="1135545"/>
            <a:ext cx="154305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857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538" y="460098"/>
            <a:ext cx="11070924" cy="593780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7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Imagine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you want to be, let’s say,  a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detergent manufacturer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and there are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thousands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of other detergents in the market. 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1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1800" b="1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Why do you think customers will buy your detergent from a collection of “million options”?</a:t>
            </a:r>
          </a:p>
          <a:p>
            <a:pPr marL="0" indent="0" algn="ctr">
              <a:buNone/>
            </a:pPr>
            <a:endParaRPr lang="en-US" sz="9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However, if your </a:t>
            </a:r>
            <a:r>
              <a:rPr lang="en-US" sz="2600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detergent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has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unique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features that can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give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your customers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unique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benefits --- then --- 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hat is a different story. 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12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People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don’t want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buy a product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that claims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do “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EVERYTHING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” ---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Instead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people want a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better solution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that can tackle at least “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SOMETHING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” --- You just need to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show them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that your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detergent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can specifically do “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”.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2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068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538" y="460098"/>
            <a:ext cx="11070924" cy="593780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00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7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US" sz="9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32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4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32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simple words --- You need to </a:t>
            </a:r>
            <a:r>
              <a:rPr lang="en-US" sz="32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position</a:t>
            </a:r>
            <a:r>
              <a:rPr lang="en-US" sz="32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your </a:t>
            </a:r>
            <a:r>
              <a:rPr lang="en-US" sz="32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product or service </a:t>
            </a:r>
            <a:r>
              <a:rPr lang="en-US" sz="32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uniquely --- In marketing terms, this is called </a:t>
            </a:r>
            <a:r>
              <a:rPr lang="en-US" sz="32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market positioning</a:t>
            </a:r>
            <a:r>
              <a:rPr lang="en-US" sz="32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26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2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372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089" y="460098"/>
            <a:ext cx="11273822" cy="593780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500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00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 algn="ctr">
              <a:buNone/>
            </a:pPr>
            <a:r>
              <a:rPr lang="en-US" sz="4400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MARKET POSITIONING</a:t>
            </a:r>
          </a:p>
          <a:p>
            <a:pPr marL="0" indent="0">
              <a:buNone/>
            </a:pPr>
            <a:endParaRPr lang="en-US" sz="12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a marketing strategy that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focuses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on ---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Creating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unique image or perception of a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brand, product, or service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the customer’s mind --- A business can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that unique image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by any means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endParaRPr lang="en-US" sz="12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four Ps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 marketing (</a:t>
            </a:r>
            <a:r>
              <a:rPr lang="en-US" sz="2600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promotion, product, price, and place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are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important factors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market positioning --- The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business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focuses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on these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 Ps</a:t>
            </a:r>
            <a:r>
              <a:rPr lang="en-US" sz="2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---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will better --- Will be its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positioning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 the market. 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2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833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417" y="446627"/>
            <a:ext cx="10913165" cy="5964746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endParaRPr lang="en-US" sz="1050" b="1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EXAMPLE </a:t>
            </a: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Oxford Shoes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brand specializes in making formal shoes --- For highly sophisticated or formal events.</a:t>
            </a:r>
          </a:p>
          <a:p>
            <a:pPr marL="0" indent="0" algn="just">
              <a:buNone/>
            </a:pPr>
            <a:endParaRPr lang="en-US" sz="1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fast-food franchise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that makes unique grilled beef burgers. (like Farid town  shahi food point famous related Samosa)</a:t>
            </a:r>
          </a:p>
          <a:p>
            <a:pPr marL="0" indent="0" algn="just">
              <a:buNone/>
            </a:pPr>
            <a:endParaRPr lang="en-US" sz="1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BMW 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company specializes in manufacturing luxury cars with unparalleled features.</a:t>
            </a:r>
          </a:p>
          <a:p>
            <a:pPr marL="0" indent="0" algn="just">
              <a:buNone/>
            </a:pPr>
            <a:endParaRPr lang="en-US" sz="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</a:t>
            </a:r>
            <a:r>
              <a:rPr lang="en-US" sz="2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what was the basic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theme</a:t>
            </a:r>
            <a:r>
              <a:rPr lang="en-US" sz="2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 these examples? </a:t>
            </a:r>
          </a:p>
          <a:p>
            <a:pPr marL="0" indent="0" algn="just">
              <a:buNone/>
            </a:pP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sellers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 these examples are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focusing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on a specific point ---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rather than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--- Catering to a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general audience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02233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31" y="452955"/>
            <a:ext cx="10827338" cy="595209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1100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3400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 TECHNIQUES FOR MARKET POSITIONING</a:t>
            </a:r>
            <a:endParaRPr lang="en-US" sz="3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endParaRPr lang="en-US" sz="9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businesses use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techniques for market positioning --- However, some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most common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types of positioning in the market.</a:t>
            </a:r>
          </a:p>
          <a:p>
            <a:pPr marL="0" indent="0" algn="just">
              <a:buNone/>
            </a:pPr>
            <a:endParaRPr lang="en-US" sz="2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1: QUALITY OF A PRODUCT OR SERVICE</a:t>
            </a: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2: INNOVATION AND UNIQUENESS</a:t>
            </a: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3: PRICE OF A PRODUCT OR SERVICE</a:t>
            </a: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4: PRODUCT DIFFERENTIATION</a:t>
            </a: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5: CUSTOMER SERVICE</a:t>
            </a: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6: NICHE SEGREGATION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5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05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05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1056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1DABC-5569-4DA6-97C1-766DCA77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581" y="415786"/>
            <a:ext cx="11272838" cy="60264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000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1: QUALITY OF A PRODUCT OR SERVICE</a:t>
            </a:r>
          </a:p>
          <a:p>
            <a:pPr marL="0" indent="0" algn="just">
              <a:buNone/>
            </a:pPr>
            <a:endParaRPr lang="en-US" sz="1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Among the notable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price wars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--- Many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brands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struggle hard to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provide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quality --- Yes, when you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satisfy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your customer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 supreme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quality --- 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rice becomes a </a:t>
            </a:r>
            <a:r>
              <a:rPr lang="en-US" sz="2600" b="1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less-concerned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issue.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300" b="1" dirty="0">
              <a:solidFill>
                <a:srgbClr val="FFFF00"/>
              </a:solidFill>
              <a:effectLst/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FF00"/>
                </a:solidFill>
                <a:effectLst/>
                <a:latin typeface="Arial Black" panose="020B0A04020102020204" pitchFamily="34" charset="0"/>
                <a:cs typeface="Arial" panose="020B0604020202020204" pitchFamily="34" charset="0"/>
              </a:rPr>
              <a:t>Example</a:t>
            </a:r>
          </a:p>
          <a:p>
            <a:pPr marL="0" indent="0" algn="just">
              <a:buNone/>
            </a:pPr>
            <a:r>
              <a:rPr lang="en-US" sz="2600" b="1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Chipotle Mexican Grill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often known simply as Chipotle --- Is an American chain of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fast casual restaurants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the United States --- 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 quickly gathered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huge reputation ---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 --- </a:t>
            </a:r>
            <a:r>
              <a:rPr lang="en-US" sz="26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caled to the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14th ranked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the list of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top 50 fast-food 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franchises in the USA (</a:t>
            </a:r>
            <a:r>
              <a:rPr lang="en-US" sz="2600" dirty="0">
                <a:solidFill>
                  <a:srgbClr val="FFC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ranking from QSR magazine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0" indent="0" algn="just">
              <a:buNone/>
            </a:pP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quality-oriented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brand has already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captured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significant market share and causing </a:t>
            </a:r>
            <a:r>
              <a:rPr lang="en-US" sz="2600" dirty="0">
                <a:solidFill>
                  <a:srgbClr val="FFFF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trouble</a:t>
            </a:r>
            <a:r>
              <a:rPr lang="en-US" sz="26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for “big brands”.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sz="160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2600" b="1" dirty="0">
              <a:solidFill>
                <a:srgbClr val="FFFF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sz="1050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656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9A6A5DD-5038-4215-AA39-F481072E4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58263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E652F0-0F19-42BC-90B6-7B793ABC4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8263" y="0"/>
            <a:ext cx="3233737" cy="24288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504BE1B-FF56-4400-9809-2C93F7D11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8263" y="2428874"/>
            <a:ext cx="3219450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73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Damask">
      <a:majorFont>
        <a:latin typeface="Bookman Old Style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1104381</TotalTime>
  <Words>975</Words>
  <Application>Microsoft Office PowerPoint</Application>
  <PresentationFormat>Widescreen</PresentationFormat>
  <Paragraphs>124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Arial Black</vt:lpstr>
      <vt:lpstr>Bookman Old Style</vt:lpstr>
      <vt:lpstr>Calibri</vt:lpstr>
      <vt:lpstr>Rockwell</vt:lpstr>
      <vt:lpstr>Wingdings</vt:lpstr>
      <vt:lpstr>Damask</vt:lpstr>
      <vt:lpstr>Marketing   Lecture # 11   Muhammad asad  Instructor   department of computer science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Asad</dc:creator>
  <cp:lastModifiedBy>MUHAMMAD ASAD</cp:lastModifiedBy>
  <cp:revision>1328</cp:revision>
  <dcterms:created xsi:type="dcterms:W3CDTF">2018-04-05T17:48:54Z</dcterms:created>
  <dcterms:modified xsi:type="dcterms:W3CDTF">2022-04-18T03:30:49Z</dcterms:modified>
</cp:coreProperties>
</file>